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316" r:id="rId3"/>
    <p:sldId id="257" r:id="rId4"/>
    <p:sldId id="322" r:id="rId5"/>
    <p:sldId id="321" r:id="rId6"/>
    <p:sldId id="327" r:id="rId7"/>
    <p:sldId id="328" r:id="rId8"/>
    <p:sldId id="330" r:id="rId9"/>
    <p:sldId id="326" r:id="rId10"/>
    <p:sldId id="329" r:id="rId11"/>
    <p:sldId id="325" r:id="rId12"/>
    <p:sldId id="32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25/12/2013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slide" Target="../slides/slide3.xml"/><Relationship Id="rId7" Type="http://schemas.openxmlformats.org/officeDocument/2006/relationships/slide" Target="../slides/slide7.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1.xml"/><Relationship Id="rId5" Type="http://schemas.openxmlformats.org/officeDocument/2006/relationships/slide" Target="../slides/slide5.xml"/><Relationship Id="rId10" Type="http://schemas.openxmlformats.org/officeDocument/2006/relationships/slide" Target="../slides/slide10.xml"/><Relationship Id="rId4" Type="http://schemas.openxmlformats.org/officeDocument/2006/relationships/slide" Target="../slides/slide2.xml"/><Relationship Id="rId9" Type="http://schemas.openxmlformats.org/officeDocument/2006/relationships/slide" Target="../slides/slide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25/12/2013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a:xfrm>
            <a:off x="4858750" y="6407944"/>
            <a:ext cx="2350681" cy="365125"/>
          </a:xfrm>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147565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2483768"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Criteria</a:t>
            </a:r>
            <a:endParaRPr lang="en-GB" sz="1600" b="1" dirty="0">
              <a:solidFill>
                <a:schemeClr val="tx1"/>
              </a:solidFill>
              <a:latin typeface="Calibri" pitchFamily="34" charset="0"/>
              <a:cs typeface="Calibri" pitchFamily="34" charset="0"/>
            </a:endParaRPr>
          </a:p>
        </p:txBody>
      </p:sp>
      <p:sp>
        <p:nvSpPr>
          <p:cNvPr id="10" name="Round Same Side Corner Rectangle 9">
            <a:hlinkClick r:id="" action="ppaction://noaction"/>
          </p:cNvPr>
          <p:cNvSpPr/>
          <p:nvPr userDrawn="1"/>
        </p:nvSpPr>
        <p:spPr>
          <a:xfrm>
            <a:off x="334786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421196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471601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522007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572412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622818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673224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723629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25/12/2013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LO5%20-%20E-Commerce%20Proposal.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LO5%20-%20E-Commerce%20Proposal.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LO5%20-%20E-Commerce%20Proposal.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LO5%20-%20E-Commerce%20Proposal.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LO5%20-%20E-Commerce%20Proposal.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LO5%20-%20E-Commerce%20Proposal.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LO5%20-%20E-Commerce%20Proposal.doc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3"/>
            <a:ext cx="7772400" cy="1440160"/>
          </a:xfrm>
        </p:spPr>
        <p:txBody>
          <a:bodyPr/>
          <a:lstStyle/>
          <a:p>
            <a:r>
              <a:rPr lang="en-GB" dirty="0" smtClean="0"/>
              <a:t>Unit 06</a:t>
            </a:r>
            <a:endParaRPr lang="en-GB" dirty="0"/>
          </a:p>
        </p:txBody>
      </p:sp>
      <p:sp>
        <p:nvSpPr>
          <p:cNvPr id="3" name="Subtitle 2"/>
          <p:cNvSpPr>
            <a:spLocks noGrp="1"/>
          </p:cNvSpPr>
          <p:nvPr>
            <p:ph type="subTitle" idx="1"/>
          </p:nvPr>
        </p:nvSpPr>
        <p:spPr>
          <a:xfrm>
            <a:off x="1081844" y="1760622"/>
            <a:ext cx="7772400" cy="1524362"/>
          </a:xfrm>
        </p:spPr>
        <p:txBody>
          <a:bodyPr wrap="none">
            <a:noAutofit/>
          </a:bodyPr>
          <a:lstStyle/>
          <a:p>
            <a:r>
              <a:rPr lang="en-GB" sz="5400" dirty="0" smtClean="0"/>
              <a:t> E-Commerce</a:t>
            </a:r>
          </a:p>
          <a:p>
            <a:r>
              <a:rPr lang="en-GB" sz="3600" b="1" dirty="0" smtClean="0"/>
              <a:t>A/601/7313 </a:t>
            </a:r>
            <a:endParaRPr lang="en-GB" sz="3600" dirty="0"/>
          </a:p>
          <a:p>
            <a:r>
              <a:rPr lang="en-GB" sz="3600" b="1" dirty="0"/>
              <a:t>LEVEL </a:t>
            </a:r>
            <a:r>
              <a:rPr lang="en-GB" sz="3600" b="1" dirty="0" smtClean="0"/>
              <a:t>3</a:t>
            </a:r>
            <a:endParaRPr lang="en-GB" sz="3600" dirty="0"/>
          </a:p>
        </p:txBody>
      </p:sp>
      <p:sp>
        <p:nvSpPr>
          <p:cNvPr id="4" name="TextBox 3"/>
          <p:cNvSpPr txBox="1"/>
          <p:nvPr/>
        </p:nvSpPr>
        <p:spPr>
          <a:xfrm>
            <a:off x="1259633" y="4079974"/>
            <a:ext cx="7704856" cy="1077218"/>
          </a:xfrm>
          <a:prstGeom prst="rect">
            <a:avLst/>
          </a:prstGeom>
          <a:noFill/>
        </p:spPr>
        <p:txBody>
          <a:bodyPr wrap="square" rtlCol="0">
            <a:spAutoFit/>
          </a:bodyPr>
          <a:lstStyle/>
          <a:p>
            <a:pPr algn="r"/>
            <a:r>
              <a:rPr lang="en-GB" sz="3200" b="1" dirty="0" smtClean="0"/>
              <a:t>LO5 - </a:t>
            </a:r>
            <a:r>
              <a:rPr lang="en-GB" sz="3200" dirty="0">
                <a:solidFill>
                  <a:schemeClr val="dk1"/>
                </a:solidFill>
              </a:rPr>
              <a:t>Be able to </a:t>
            </a:r>
            <a:r>
              <a:rPr lang="en-GB" sz="3200" dirty="0" smtClean="0">
                <a:solidFill>
                  <a:schemeClr val="dk1"/>
                </a:solidFill>
              </a:rPr>
              <a:t>design and review e-commerce strategies </a:t>
            </a:r>
            <a:endParaRPr lang="en-GB" sz="3200" dirty="0">
              <a:solidFill>
                <a:schemeClr val="dk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00599"/>
          </a:xfrm>
        </p:spPr>
        <p:txBody>
          <a:bodyPr>
            <a:normAutofit/>
          </a:bodyPr>
          <a:lstStyle/>
          <a:p>
            <a:r>
              <a:rPr lang="en-GB" b="1" dirty="0"/>
              <a:t>Task </a:t>
            </a:r>
            <a:r>
              <a:rPr lang="en-GB" b="1" dirty="0" smtClean="0"/>
              <a:t>6 </a:t>
            </a:r>
            <a:r>
              <a:rPr lang="en-GB" b="1" dirty="0"/>
              <a:t>– </a:t>
            </a:r>
            <a:r>
              <a:rPr lang="en-GB" b="1" dirty="0" smtClean="0"/>
              <a:t>P6.6 </a:t>
            </a:r>
            <a:r>
              <a:rPr lang="en-GB" b="1" dirty="0"/>
              <a:t>- </a:t>
            </a:r>
            <a:r>
              <a:rPr lang="en-GB" dirty="0" smtClean="0"/>
              <a:t>Using the </a:t>
            </a:r>
            <a:r>
              <a:rPr lang="en-GB" dirty="0" smtClean="0">
                <a:hlinkClick r:id="rId2" action="ppaction://hlinkfile"/>
              </a:rPr>
              <a:t>Document Provided</a:t>
            </a:r>
            <a:r>
              <a:rPr lang="en-GB" dirty="0" smtClean="0"/>
              <a:t>, produce an e-commerce strategy that takes into consideration the content and formatting needs of you client using the following sections:</a:t>
            </a:r>
          </a:p>
          <a:p>
            <a:pPr marL="800100" indent="-438150"/>
            <a:r>
              <a:rPr lang="en-GB" dirty="0"/>
              <a:t>6.1	Assets</a:t>
            </a:r>
          </a:p>
          <a:p>
            <a:pPr marL="800100" indent="-438150"/>
            <a:r>
              <a:rPr lang="en-GB" dirty="0"/>
              <a:t>6.2	Image and Product details</a:t>
            </a:r>
          </a:p>
          <a:p>
            <a:pPr marL="800100" indent="-438150"/>
            <a:r>
              <a:rPr lang="en-GB" dirty="0"/>
              <a:t>6.3	</a:t>
            </a:r>
            <a:r>
              <a:rPr lang="en-GB" dirty="0" err="1"/>
              <a:t>Housestyle</a:t>
            </a:r>
            <a:r>
              <a:rPr lang="en-GB" dirty="0"/>
              <a:t> and Consistency</a:t>
            </a:r>
          </a:p>
          <a:p>
            <a:pPr marL="800100" indent="-438150"/>
            <a:r>
              <a:rPr lang="en-GB" dirty="0"/>
              <a:t>6.4	Business Plans</a:t>
            </a:r>
          </a:p>
        </p:txBody>
      </p:sp>
      <p:sp>
        <p:nvSpPr>
          <p:cNvPr id="3" name="Title 2"/>
          <p:cNvSpPr>
            <a:spLocks noGrp="1"/>
          </p:cNvSpPr>
          <p:nvPr>
            <p:ph type="title"/>
          </p:nvPr>
        </p:nvSpPr>
        <p:spPr/>
        <p:txBody>
          <a:bodyPr>
            <a:noAutofit/>
          </a:bodyPr>
          <a:lstStyle/>
          <a:p>
            <a:r>
              <a:rPr lang="en-GB" sz="2400" dirty="0" smtClean="0"/>
              <a:t>LO5 </a:t>
            </a:r>
            <a:r>
              <a:rPr lang="en-GB" sz="2400" dirty="0"/>
              <a:t>- Be able to instigate an e-commerce strategy</a:t>
            </a:r>
          </a:p>
        </p:txBody>
      </p:sp>
    </p:spTree>
    <p:extLst>
      <p:ext uri="{BB962C8B-B14F-4D97-AF65-F5344CB8AC3E}">
        <p14:creationId xmlns:p14="http://schemas.microsoft.com/office/powerpoint/2010/main" val="9850719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00599"/>
          </a:xfrm>
        </p:spPr>
        <p:txBody>
          <a:bodyPr>
            <a:normAutofit lnSpcReduction="10000"/>
          </a:bodyPr>
          <a:lstStyle/>
          <a:p>
            <a:r>
              <a:rPr lang="en-GB" dirty="0"/>
              <a:t>Now the documentation has been completed, time for your client to evaluate the proposal based on all the definable criteria.</a:t>
            </a:r>
          </a:p>
          <a:p>
            <a:r>
              <a:rPr lang="en-GB" dirty="0"/>
              <a:t>Review your proposal based on:</a:t>
            </a:r>
          </a:p>
          <a:p>
            <a:pPr lvl="1">
              <a:tabLst>
                <a:tab pos="1162050" algn="l"/>
              </a:tabLst>
            </a:pPr>
            <a:r>
              <a:rPr lang="en-GB" dirty="0"/>
              <a:t>Meeting the Purpose</a:t>
            </a:r>
          </a:p>
          <a:p>
            <a:pPr lvl="1">
              <a:tabLst>
                <a:tab pos="1162050" algn="l"/>
              </a:tabLst>
            </a:pPr>
            <a:r>
              <a:rPr lang="en-GB" dirty="0"/>
              <a:t>Meeting the needs of the Target Audience </a:t>
            </a:r>
          </a:p>
          <a:p>
            <a:pPr lvl="1">
              <a:tabLst>
                <a:tab pos="1162050" algn="l"/>
              </a:tabLst>
            </a:pPr>
            <a:r>
              <a:rPr lang="en-GB" dirty="0"/>
              <a:t>Meeting the Objectives</a:t>
            </a:r>
          </a:p>
          <a:p>
            <a:pPr lvl="1">
              <a:tabLst>
                <a:tab pos="1162050" algn="l"/>
              </a:tabLst>
            </a:pPr>
            <a:r>
              <a:rPr lang="en-GB" dirty="0"/>
              <a:t>Suitability of hosting</a:t>
            </a:r>
          </a:p>
          <a:p>
            <a:pPr lvl="1">
              <a:tabLst>
                <a:tab pos="1162050" algn="l"/>
              </a:tabLst>
            </a:pPr>
            <a:r>
              <a:rPr lang="en-GB" dirty="0"/>
              <a:t>Meeting the marketing needs</a:t>
            </a:r>
          </a:p>
          <a:p>
            <a:pPr lvl="1">
              <a:tabLst>
                <a:tab pos="1162050" algn="l"/>
              </a:tabLst>
            </a:pPr>
            <a:r>
              <a:rPr lang="en-GB" dirty="0"/>
              <a:t>Meeting the security needs</a:t>
            </a:r>
          </a:p>
          <a:p>
            <a:pPr lvl="1">
              <a:tabLst>
                <a:tab pos="1162050" algn="l"/>
              </a:tabLst>
            </a:pPr>
            <a:r>
              <a:rPr lang="en-GB" dirty="0"/>
              <a:t>Abiding by legal issues</a:t>
            </a:r>
          </a:p>
          <a:p>
            <a:pPr lvl="1"/>
            <a:r>
              <a:rPr lang="en-GB" dirty="0"/>
              <a:t>Readability of documentation</a:t>
            </a:r>
          </a:p>
          <a:p>
            <a:pPr marL="393192" lvl="1" indent="0">
              <a:buNone/>
            </a:pPr>
            <a:r>
              <a:rPr lang="en-GB" b="1" dirty="0"/>
              <a:t>Task 7 – D2.1 – </a:t>
            </a:r>
            <a:r>
              <a:rPr lang="en-GB" dirty="0"/>
              <a:t>Review your completed proposal in terms of meeting the strategic needs of the client.</a:t>
            </a:r>
          </a:p>
        </p:txBody>
      </p:sp>
      <p:sp>
        <p:nvSpPr>
          <p:cNvPr id="3" name="Title 2"/>
          <p:cNvSpPr>
            <a:spLocks noGrp="1"/>
          </p:cNvSpPr>
          <p:nvPr>
            <p:ph type="title"/>
          </p:nvPr>
        </p:nvSpPr>
        <p:spPr>
          <a:xfrm>
            <a:off x="230832" y="116632"/>
            <a:ext cx="8733656" cy="792088"/>
          </a:xfrm>
        </p:spPr>
        <p:txBody>
          <a:bodyPr>
            <a:noAutofit/>
          </a:bodyPr>
          <a:lstStyle/>
          <a:p>
            <a:r>
              <a:rPr lang="en-GB" sz="2000" dirty="0" smtClean="0"/>
              <a:t>LO5 </a:t>
            </a:r>
            <a:r>
              <a:rPr lang="en-GB" sz="2000" dirty="0"/>
              <a:t>- Be able to instigate an e-commerce </a:t>
            </a:r>
            <a:r>
              <a:rPr lang="en-GB" sz="2000" dirty="0" smtClean="0"/>
              <a:t>strategy - Evaluation</a:t>
            </a:r>
            <a:endParaRPr lang="en-GB" sz="2000" dirty="0"/>
          </a:p>
        </p:txBody>
      </p:sp>
    </p:spTree>
    <p:extLst>
      <p:ext uri="{BB962C8B-B14F-4D97-AF65-F5344CB8AC3E}">
        <p14:creationId xmlns:p14="http://schemas.microsoft.com/office/powerpoint/2010/main" val="2678281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62500" lnSpcReduction="20000"/>
          </a:bodyPr>
          <a:lstStyle/>
          <a:p>
            <a:pPr marL="0" lvl="1" indent="0">
              <a:buNone/>
            </a:pPr>
            <a:r>
              <a:rPr lang="en-GB" b="1" dirty="0"/>
              <a:t>Task 1 – P6.1 - </a:t>
            </a:r>
            <a:r>
              <a:rPr lang="en-GB" dirty="0"/>
              <a:t>Using the </a:t>
            </a:r>
            <a:r>
              <a:rPr lang="en-GB" dirty="0">
                <a:hlinkClick r:id="rId2" action="ppaction://hlinkfile"/>
              </a:rPr>
              <a:t>Document Provided</a:t>
            </a:r>
            <a:r>
              <a:rPr lang="en-GB" dirty="0"/>
              <a:t>, produce an e-commerce strategy that takes into consideration all the </a:t>
            </a:r>
            <a:r>
              <a:rPr lang="en-GB" b="1" dirty="0"/>
              <a:t>proposal and costing needs </a:t>
            </a:r>
            <a:r>
              <a:rPr lang="en-GB" dirty="0"/>
              <a:t>of you client using the following sections:</a:t>
            </a:r>
          </a:p>
          <a:p>
            <a:pPr marL="0" lvl="1" indent="0">
              <a:buNone/>
            </a:pPr>
            <a:endParaRPr lang="en-GB" b="1" dirty="0"/>
          </a:p>
          <a:p>
            <a:pPr marL="0" lvl="1" indent="0">
              <a:buNone/>
            </a:pPr>
            <a:r>
              <a:rPr lang="en-GB" b="1" dirty="0"/>
              <a:t>Task 2 – P6.2 - </a:t>
            </a:r>
            <a:r>
              <a:rPr lang="en-GB" dirty="0"/>
              <a:t>Using the </a:t>
            </a:r>
            <a:r>
              <a:rPr lang="en-GB" dirty="0">
                <a:hlinkClick r:id="rId2" action="ppaction://hlinkfile"/>
              </a:rPr>
              <a:t>Document Provided</a:t>
            </a:r>
            <a:r>
              <a:rPr lang="en-GB" dirty="0"/>
              <a:t>, produce an e-commerce strategy that takes into consideration the </a:t>
            </a:r>
            <a:r>
              <a:rPr lang="en-GB" b="1" dirty="0"/>
              <a:t>structure</a:t>
            </a:r>
            <a:r>
              <a:rPr lang="en-GB" dirty="0"/>
              <a:t> of your e-commerce proposal using the following sections:</a:t>
            </a:r>
          </a:p>
          <a:p>
            <a:pPr marL="0" lvl="1" indent="0">
              <a:buNone/>
            </a:pPr>
            <a:endParaRPr lang="en-GB" b="1" dirty="0"/>
          </a:p>
          <a:p>
            <a:pPr marL="0" lvl="1" indent="0">
              <a:buNone/>
            </a:pPr>
            <a:r>
              <a:rPr lang="en-GB" b="1" dirty="0"/>
              <a:t>Task 3 – M3.1 - </a:t>
            </a:r>
            <a:r>
              <a:rPr lang="en-GB" dirty="0"/>
              <a:t>Using the </a:t>
            </a:r>
            <a:r>
              <a:rPr lang="en-GB" dirty="0">
                <a:hlinkClick r:id="rId2" action="ppaction://hlinkfile"/>
              </a:rPr>
              <a:t>Document Provided</a:t>
            </a:r>
            <a:r>
              <a:rPr lang="en-GB" dirty="0"/>
              <a:t>, produce an e-commerce strategy that takes into consideration </a:t>
            </a:r>
            <a:r>
              <a:rPr lang="en-GB" b="1" dirty="0"/>
              <a:t>website hosting </a:t>
            </a:r>
            <a:r>
              <a:rPr lang="en-GB" dirty="0"/>
              <a:t>needs of you client using the following sections:</a:t>
            </a:r>
          </a:p>
          <a:p>
            <a:pPr marL="0" lvl="1" indent="0">
              <a:buNone/>
            </a:pPr>
            <a:endParaRPr lang="en-GB" b="1" dirty="0"/>
          </a:p>
          <a:p>
            <a:pPr marL="0" lvl="1" indent="0">
              <a:buNone/>
            </a:pPr>
            <a:r>
              <a:rPr lang="en-GB" b="1" dirty="0"/>
              <a:t>Task 4 – P6.4 - </a:t>
            </a:r>
            <a:r>
              <a:rPr lang="en-GB" dirty="0"/>
              <a:t>Using the </a:t>
            </a:r>
            <a:r>
              <a:rPr lang="en-GB" dirty="0">
                <a:hlinkClick r:id="rId2" action="ppaction://hlinkfile"/>
              </a:rPr>
              <a:t>Document Provided</a:t>
            </a:r>
            <a:r>
              <a:rPr lang="en-GB" dirty="0"/>
              <a:t>, produce an e-commerce strategy that takes into consideration the </a:t>
            </a:r>
            <a:r>
              <a:rPr lang="en-GB" b="1" dirty="0"/>
              <a:t>advertising</a:t>
            </a:r>
            <a:r>
              <a:rPr lang="en-GB" dirty="0"/>
              <a:t> needs of you client using the following sections:</a:t>
            </a:r>
          </a:p>
          <a:p>
            <a:pPr marL="0" lvl="1" indent="0">
              <a:buNone/>
            </a:pPr>
            <a:endParaRPr lang="en-GB" b="1" dirty="0"/>
          </a:p>
          <a:p>
            <a:pPr marL="0" lvl="1" indent="0">
              <a:buNone/>
            </a:pPr>
            <a:r>
              <a:rPr lang="en-GB" b="1" dirty="0"/>
              <a:t>Task 5 – P6.5 - </a:t>
            </a:r>
            <a:r>
              <a:rPr lang="en-GB" dirty="0"/>
              <a:t>Using the </a:t>
            </a:r>
            <a:r>
              <a:rPr lang="en-GB" dirty="0">
                <a:hlinkClick r:id="rId2" action="ppaction://hlinkfile"/>
              </a:rPr>
              <a:t>Document Provided</a:t>
            </a:r>
            <a:r>
              <a:rPr lang="en-GB" dirty="0"/>
              <a:t>, produce an e-commerce strategy that takes into consideration the </a:t>
            </a:r>
            <a:r>
              <a:rPr lang="en-GB" b="1" dirty="0"/>
              <a:t>setup, maintenance and costing</a:t>
            </a:r>
            <a:r>
              <a:rPr lang="en-GB" dirty="0"/>
              <a:t> needs of you client using the following sections:</a:t>
            </a:r>
          </a:p>
          <a:p>
            <a:pPr marL="0" lvl="1" indent="0">
              <a:buNone/>
            </a:pPr>
            <a:endParaRPr lang="en-GB" b="1" dirty="0"/>
          </a:p>
          <a:p>
            <a:pPr marL="0" lvl="1" indent="0">
              <a:buNone/>
            </a:pPr>
            <a:r>
              <a:rPr lang="en-GB" b="1" dirty="0"/>
              <a:t>Task 6 – P6.6 - </a:t>
            </a:r>
            <a:r>
              <a:rPr lang="en-GB" dirty="0"/>
              <a:t>Using the </a:t>
            </a:r>
            <a:r>
              <a:rPr lang="en-GB" dirty="0">
                <a:hlinkClick r:id="rId2" action="ppaction://hlinkfile"/>
              </a:rPr>
              <a:t>Document Provided</a:t>
            </a:r>
            <a:r>
              <a:rPr lang="en-GB" dirty="0"/>
              <a:t>, produce an e-commerce strategy that takes into consideration the </a:t>
            </a:r>
            <a:r>
              <a:rPr lang="en-GB" b="1" dirty="0"/>
              <a:t>content and production</a:t>
            </a:r>
            <a:r>
              <a:rPr lang="en-GB" dirty="0"/>
              <a:t> needs of you client using the following sections:</a:t>
            </a:r>
          </a:p>
          <a:p>
            <a:pPr marL="0" lvl="1" indent="0">
              <a:buNone/>
            </a:pPr>
            <a:endParaRPr lang="en-GB" b="1" dirty="0"/>
          </a:p>
          <a:p>
            <a:pPr marL="0" lvl="1" indent="0">
              <a:buNone/>
            </a:pPr>
            <a:r>
              <a:rPr lang="en-GB" b="1" dirty="0"/>
              <a:t>Task 7 – D2.1 – </a:t>
            </a:r>
            <a:r>
              <a:rPr lang="en-GB" dirty="0"/>
              <a:t>Review your completed proposal in terms of meeting the strategic needs of the client.</a:t>
            </a:r>
            <a:endParaRPr lang="en-GB" dirty="0"/>
          </a:p>
        </p:txBody>
      </p:sp>
      <p:sp>
        <p:nvSpPr>
          <p:cNvPr id="3" name="Title 2"/>
          <p:cNvSpPr>
            <a:spLocks noGrp="1"/>
          </p:cNvSpPr>
          <p:nvPr>
            <p:ph type="title"/>
          </p:nvPr>
        </p:nvSpPr>
        <p:spPr>
          <a:xfrm>
            <a:off x="230832" y="116632"/>
            <a:ext cx="8733656" cy="792088"/>
          </a:xfrm>
        </p:spPr>
        <p:txBody>
          <a:bodyPr>
            <a:normAutofit/>
          </a:bodyPr>
          <a:lstStyle/>
          <a:p>
            <a:r>
              <a:rPr lang="en-GB" sz="2400" dirty="0"/>
              <a:t>LO4 - Be able to </a:t>
            </a:r>
            <a:r>
              <a:rPr lang="en-GB" sz="2400" dirty="0" smtClean="0"/>
              <a:t>instigate an e-commerce strategy</a:t>
            </a:r>
            <a:endParaRPr lang="en-GB" sz="2400" dirty="0"/>
          </a:p>
        </p:txBody>
      </p:sp>
      <p:sp>
        <p:nvSpPr>
          <p:cNvPr id="7" name="Round Same Side Corner Rectangle 6">
            <a:hlinkClick r:id="" action="ppaction://noaction"/>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14498525"/>
              </p:ext>
            </p:extLst>
          </p:nvPr>
        </p:nvGraphicFramePr>
        <p:xfrm>
          <a:off x="250825" y="980728"/>
          <a:ext cx="8713663" cy="5606360"/>
        </p:xfrm>
        <a:graphic>
          <a:graphicData uri="http://schemas.openxmlformats.org/drawingml/2006/table">
            <a:tbl>
              <a:tblPr firstRow="1" bandRow="1">
                <a:tableStyleId>{5C22544A-7EE6-4342-B048-85BDC9FD1C3A}</a:tableStyleId>
              </a:tblPr>
              <a:tblGrid>
                <a:gridCol w="360730"/>
                <a:gridCol w="1872213"/>
                <a:gridCol w="432048"/>
                <a:gridCol w="2160240"/>
                <a:gridCol w="1944216"/>
                <a:gridCol w="1944216"/>
              </a:tblGrid>
              <a:tr h="1031071">
                <a:tc gridSpan="2">
                  <a:txBody>
                    <a:bodyPr/>
                    <a:lstStyle/>
                    <a:p>
                      <a:r>
                        <a:rPr kumimoji="0" lang="en-GB" sz="1200" u="none" strike="noStrike" kern="1200" baseline="0" dirty="0" smtClean="0"/>
                        <a:t>Learning Outcome (LO) </a:t>
                      </a:r>
                    </a:p>
                    <a:p>
                      <a:r>
                        <a:rPr kumimoji="0" lang="en-GB" sz="1200" u="none" strike="noStrike" kern="1200" baseline="0" dirty="0" smtClean="0"/>
                        <a:t>The learner will:</a:t>
                      </a:r>
                      <a:endParaRPr kumimoji="0" lang="en-GB" sz="12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200" u="none" strike="noStrike" kern="1200" baseline="0" dirty="0" smtClean="0"/>
                        <a:t>Pass </a:t>
                      </a:r>
                    </a:p>
                    <a:p>
                      <a:r>
                        <a:rPr kumimoji="0" lang="en-GB" sz="1200" u="none" strike="noStrike" kern="1200" baseline="0" dirty="0" smtClean="0"/>
                        <a:t>The assessment criteria are the pass requirements for this unit. </a:t>
                      </a:r>
                    </a:p>
                    <a:p>
                      <a:r>
                        <a:rPr kumimoji="0" lang="en-GB" sz="1200" u="none" strike="noStrike" kern="1200" baseline="0" dirty="0" smtClean="0"/>
                        <a:t>The learner can: </a:t>
                      </a:r>
                      <a:endParaRPr kumimoji="0" lang="en-GB" sz="12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200" u="none" strike="noStrike" kern="1200" baseline="0" dirty="0" smtClean="0"/>
                        <a:t>Merit </a:t>
                      </a:r>
                    </a:p>
                    <a:p>
                      <a:r>
                        <a:rPr kumimoji="0" lang="en-GB" sz="1200" u="none" strike="noStrike" kern="1200" baseline="0" dirty="0" smtClean="0"/>
                        <a:t>For merit the evidence must show that, in addition to the pass criteria, the learner is able to: </a:t>
                      </a:r>
                      <a:endParaRPr kumimoji="0" lang="en-GB" sz="1200" b="0" i="0" u="none" strike="noStrike" kern="1200" baseline="0" dirty="0" smtClean="0">
                        <a:solidFill>
                          <a:schemeClr val="lt1"/>
                        </a:solidFill>
                        <a:latin typeface="+mn-lt"/>
                        <a:ea typeface="+mn-ea"/>
                        <a:cs typeface="+mn-cs"/>
                      </a:endParaRPr>
                    </a:p>
                  </a:txBody>
                  <a:tcPr/>
                </a:tc>
                <a:tc>
                  <a:txBody>
                    <a:bodyPr/>
                    <a:lstStyle/>
                    <a:p>
                      <a:r>
                        <a:rPr kumimoji="0" lang="en-GB" sz="1200" u="none" strike="noStrike" kern="1200" baseline="0" dirty="0" smtClean="0"/>
                        <a:t>Distinction </a:t>
                      </a:r>
                    </a:p>
                    <a:p>
                      <a:r>
                        <a:rPr kumimoji="0" lang="en-GB" sz="1200" u="none" strike="noStrike" kern="1200" baseline="0" dirty="0" smtClean="0"/>
                        <a:t>For distinction the evidence must show that, in addition to the pass and merit criteria, the learner is able to: </a:t>
                      </a:r>
                      <a:endParaRPr kumimoji="0" lang="en-GB" sz="1200" b="0" i="0" u="none" strike="noStrike" kern="1200" baseline="0" dirty="0" smtClean="0">
                        <a:solidFill>
                          <a:schemeClr val="lt1"/>
                        </a:solidFill>
                        <a:latin typeface="+mn-lt"/>
                        <a:ea typeface="+mn-ea"/>
                        <a:cs typeface="+mn-cs"/>
                      </a:endParaRPr>
                    </a:p>
                  </a:txBody>
                  <a:tcPr/>
                </a:tc>
              </a:tr>
              <a:tr h="611480">
                <a:tc>
                  <a:txBody>
                    <a:bodyPr/>
                    <a:lstStyle/>
                    <a:p>
                      <a:r>
                        <a:rPr lang="en-GB" sz="1200" dirty="0" smtClean="0"/>
                        <a:t>1</a:t>
                      </a:r>
                      <a:endParaRPr lang="en-GB" sz="1200" dirty="0"/>
                    </a:p>
                  </a:txBody>
                  <a:tcPr/>
                </a:tc>
                <a:tc>
                  <a:txBody>
                    <a:bodyPr/>
                    <a:lstStyle/>
                    <a:p>
                      <a:r>
                        <a:rPr kumimoji="0" lang="en-GB" sz="1200" u="none" strike="noStrike" kern="1200" baseline="0" dirty="0" smtClean="0"/>
                        <a:t>Know the technologies required for an e-commerce system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P1</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Describe the technologies required for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8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835496">
                <a:tc>
                  <a:txBody>
                    <a:bodyPr/>
                    <a:lstStyle/>
                    <a:p>
                      <a:r>
                        <a:rPr lang="en-GB" sz="1200" dirty="0" smtClean="0"/>
                        <a:t>2</a:t>
                      </a:r>
                      <a:endParaRPr lang="en-GB" sz="1200" dirty="0"/>
                    </a:p>
                  </a:txBody>
                  <a:tcPr/>
                </a:tc>
                <a:tc>
                  <a:txBody>
                    <a:bodyPr/>
                    <a:lstStyle/>
                    <a:p>
                      <a:r>
                        <a:rPr kumimoji="0" lang="en-GB" sz="1200" u="none" strike="noStrike" kern="1200" baseline="0" dirty="0" smtClean="0"/>
                        <a:t>Understand the impact of e-commerce on organisations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P2</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impact of introducing an e-commerce system to an organisation </a:t>
                      </a:r>
                      <a:endParaRPr kumimoji="0" lang="en-GB" sz="1200" b="0" i="0" u="none" strike="noStrike" kern="1200" baseline="0" dirty="0" smtClean="0">
                        <a:solidFill>
                          <a:schemeClr val="dk1"/>
                        </a:solidFill>
                        <a:latin typeface="+mn-lt"/>
                        <a:ea typeface="+mn-ea"/>
                        <a:cs typeface="+mn-cs"/>
                      </a:endParaRPr>
                    </a:p>
                  </a:txBody>
                  <a:tcPr/>
                </a:tc>
                <a:tc>
                  <a:txBody>
                    <a:bodyPr/>
                    <a:lstStyle/>
                    <a:p>
                      <a:r>
                        <a:rPr kumimoji="0" lang="en-GB" sz="1200" u="none" strike="noStrike" kern="1200" baseline="0" dirty="0" smtClean="0"/>
                        <a:t>M1 - Describe how organisations promote their business using e-commerce </a:t>
                      </a:r>
                      <a:endParaRPr kumimoji="0" lang="en-GB" sz="1200" b="0" i="0" u="none" strike="noStrike" kern="1200" baseline="0" dirty="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r>
              <a:tr h="613316">
                <a:tc>
                  <a:txBody>
                    <a:bodyPr/>
                    <a:lstStyle/>
                    <a:p>
                      <a:r>
                        <a:rPr lang="en-GB" sz="1200" dirty="0" smtClean="0"/>
                        <a:t>3</a:t>
                      </a:r>
                      <a:endParaRPr lang="en-GB" sz="1200" dirty="0"/>
                    </a:p>
                  </a:txBody>
                  <a:tcPr/>
                </a:tc>
                <a:tc>
                  <a:txBody>
                    <a:bodyPr/>
                    <a:lstStyle/>
                    <a:p>
                      <a:r>
                        <a:rPr kumimoji="0" lang="en-GB" sz="1200" u="none" strike="noStrike" kern="1200" baseline="0" dirty="0" smtClean="0"/>
                        <a:t>Understand the effects of e-commerce on society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P3</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potential risks to an organisation of committing to an e-commerce system </a:t>
                      </a:r>
                      <a:endParaRPr kumimoji="0" lang="en-GB" sz="1200" b="0" i="0" u="none" strike="noStrike" kern="1200" baseline="0" dirty="0" smtClean="0">
                        <a:solidFill>
                          <a:schemeClr val="dk1"/>
                        </a:solidFill>
                        <a:latin typeface="+mn-lt"/>
                        <a:ea typeface="+mn-ea"/>
                        <a:cs typeface="+mn-cs"/>
                      </a:endParaRPr>
                    </a:p>
                  </a:txBody>
                  <a:tcPr/>
                </a:tc>
                <a:tc>
                  <a:txBody>
                    <a:bodyPr/>
                    <a:lstStyle/>
                    <a:p>
                      <a:r>
                        <a:rPr kumimoji="0" lang="en-GB" sz="1200" u="none" strike="noStrike" kern="1200" baseline="0" dirty="0" smtClean="0"/>
                        <a:t>M2 - Explain solutions for the potential risks of using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473184">
                <a:tc rowSpan="3">
                  <a:txBody>
                    <a:bodyPr/>
                    <a:lstStyle/>
                    <a:p>
                      <a:r>
                        <a:rPr lang="en-GB" sz="1200" dirty="0" smtClean="0"/>
                        <a:t>4</a:t>
                      </a:r>
                      <a:endParaRPr lang="en-GB" sz="1200" dirty="0"/>
                    </a:p>
                  </a:txBody>
                  <a:tcPr/>
                </a:tc>
                <a:tc rowSpan="3">
                  <a:txBody>
                    <a:bodyPr/>
                    <a:lstStyle/>
                    <a:p>
                      <a:r>
                        <a:rPr kumimoji="0" lang="en-GB" sz="1200" u="none" strike="noStrike" kern="1200" baseline="0" dirty="0" smtClean="0"/>
                        <a:t>Be able to plan e-commerce strategies </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lang="en-GB" sz="1200" dirty="0" smtClean="0"/>
                        <a:t>P4</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Review the regulations governing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555192">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Examine the social implications of e-commerce on society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c>
                  <a:txBody>
                    <a:bodyPr/>
                    <a:lstStyle/>
                    <a:p>
                      <a:r>
                        <a:rPr kumimoji="0" lang="en-GB" sz="1200" u="none" strike="noStrike" kern="1200" baseline="0" dirty="0" smtClean="0"/>
                        <a:t>D1 - Compare the benefits and drawbacks of e-commerce to an</a:t>
                      </a:r>
                    </a:p>
                    <a:p>
                      <a:r>
                        <a:rPr kumimoji="0" lang="en-GB" sz="1200" u="none" strike="noStrike" kern="1200" baseline="0" dirty="0" smtClean="0"/>
                        <a:t>Organisation</a:t>
                      </a:r>
                      <a:endParaRPr kumimoji="0" lang="en-GB" sz="1200" b="0" i="0" u="none" strike="noStrike" kern="1200" baseline="0" dirty="0" smtClean="0">
                        <a:solidFill>
                          <a:schemeClr val="dk1"/>
                        </a:solidFill>
                        <a:latin typeface="+mn-lt"/>
                        <a:ea typeface="+mn-ea"/>
                        <a:cs typeface="+mn-cs"/>
                      </a:endParaRPr>
                    </a:p>
                  </a:txBody>
                  <a:tcPr/>
                </a:tc>
              </a:tr>
              <a:tr h="555192">
                <a:tc vMerge="1">
                  <a:txBody>
                    <a:bodyPr/>
                    <a:lstStyle/>
                    <a:p>
                      <a:endParaRPr lang="en-GB"/>
                    </a:p>
                  </a:txBody>
                  <a:tcPr/>
                </a:tc>
                <a:tc vMerge="1">
                  <a:txBody>
                    <a:bodyPr/>
                    <a:lstStyle/>
                    <a:p>
                      <a:endParaRPr lang="en-GB"/>
                    </a:p>
                  </a:txBody>
                  <a:tcPr/>
                </a:tc>
                <a:tc>
                  <a:txBody>
                    <a:bodyPr/>
                    <a:lstStyle/>
                    <a:p>
                      <a:r>
                        <a:rPr lang="en-GB" sz="1200" dirty="0" smtClean="0"/>
                        <a:t>P6</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Plan an e-commerce strategy </a:t>
                      </a:r>
                      <a:endParaRPr lang="en-GB" sz="1000" dirty="0" smtClean="0"/>
                    </a:p>
                  </a:txBody>
                  <a:tcPr>
                    <a:solidFill>
                      <a:srgbClr val="FFC000"/>
                    </a:solidFill>
                  </a:tcPr>
                </a:tc>
                <a:tc>
                  <a:txBody>
                    <a:bodyPr/>
                    <a:lstStyle/>
                    <a:p>
                      <a:r>
                        <a:rPr kumimoji="0" lang="en-GB" sz="1200" u="none" strike="noStrike" kern="1200" baseline="0" dirty="0" smtClean="0"/>
                        <a:t>M3 - Provide annotated planning documentation for your e-commerce strategy </a:t>
                      </a:r>
                      <a:endParaRPr kumimoji="0" lang="en-GB" sz="1200" b="0" i="0" u="none" strike="noStrike" kern="1200" baseline="0" dirty="0">
                        <a:solidFill>
                          <a:schemeClr val="dk1"/>
                        </a:solidFill>
                        <a:latin typeface="+mn-lt"/>
                        <a:ea typeface="+mn-ea"/>
                        <a:cs typeface="+mn-cs"/>
                      </a:endParaRPr>
                    </a:p>
                  </a:txBody>
                  <a:tcPr>
                    <a:solidFill>
                      <a:srgbClr val="FFC000"/>
                    </a:solidFill>
                  </a:tcPr>
                </a:tc>
                <a:tc>
                  <a:txBody>
                    <a:bodyPr/>
                    <a:lstStyle/>
                    <a:p>
                      <a:r>
                        <a:rPr lang="en-GB" sz="1200" dirty="0" smtClean="0"/>
                        <a:t>D2</a:t>
                      </a:r>
                      <a:r>
                        <a:rPr lang="en-GB" sz="1200" baseline="0" dirty="0" smtClean="0"/>
                        <a:t> - E</a:t>
                      </a:r>
                      <a:r>
                        <a:rPr lang="en-GB" sz="1200" dirty="0" smtClean="0"/>
                        <a:t>valuate your</a:t>
                      </a:r>
                    </a:p>
                    <a:p>
                      <a:r>
                        <a:rPr lang="en-GB" sz="1200" dirty="0" smtClean="0"/>
                        <a:t>e-commerce strategy</a:t>
                      </a:r>
                      <a:endParaRPr lang="en-GB" sz="1200" dirty="0"/>
                    </a:p>
                  </a:txBody>
                  <a:tcPr>
                    <a:solidFill>
                      <a:srgbClr val="FFC000"/>
                    </a:solidFill>
                  </a:tcPr>
                </a:tc>
              </a:tr>
            </a:tbl>
          </a:graphicData>
        </a:graphic>
      </p:graphicFrame>
      <p:sp>
        <p:nvSpPr>
          <p:cNvPr id="3" name="Title 2"/>
          <p:cNvSpPr>
            <a:spLocks noGrp="1"/>
          </p:cNvSpPr>
          <p:nvPr>
            <p:ph type="title"/>
          </p:nvPr>
        </p:nvSpPr>
        <p:spPr/>
        <p:txBody>
          <a:bodyPr/>
          <a:lstStyle/>
          <a:p>
            <a:r>
              <a:rPr lang="en-GB" dirty="0" smtClean="0"/>
              <a:t>LO4 -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400600"/>
          </a:xfrm>
        </p:spPr>
        <p:txBody>
          <a:bodyPr>
            <a:noAutofit/>
          </a:bodyPr>
          <a:lstStyle/>
          <a:p>
            <a:r>
              <a:rPr lang="en-GB" sz="1800" b="1" dirty="0" smtClean="0"/>
              <a:t>P6 - Be </a:t>
            </a:r>
            <a:r>
              <a:rPr lang="en-GB" sz="1800" b="1" dirty="0"/>
              <a:t>able to </a:t>
            </a:r>
            <a:r>
              <a:rPr lang="en-GB" sz="1800" b="1" dirty="0" smtClean="0"/>
              <a:t>instigate an </a:t>
            </a:r>
            <a:r>
              <a:rPr lang="en-GB" sz="1800" b="1" dirty="0"/>
              <a:t>e-commerce </a:t>
            </a:r>
            <a:r>
              <a:rPr lang="en-GB" sz="1800" b="1" dirty="0" smtClean="0"/>
              <a:t>strategy</a:t>
            </a:r>
            <a:endParaRPr lang="en-GB" sz="1800" dirty="0"/>
          </a:p>
          <a:p>
            <a:r>
              <a:rPr lang="en-GB" sz="2000" dirty="0" smtClean="0"/>
              <a:t>Learners </a:t>
            </a:r>
            <a:r>
              <a:rPr lang="en-GB" sz="2000" dirty="0"/>
              <a:t>could be encouraged to create planning documentation and the relevant details that would be needed, for one of the webpages that they have researched. They could also do some research into the costs involved in creating an </a:t>
            </a:r>
            <a:r>
              <a:rPr lang="en-GB" sz="2000" dirty="0" smtClean="0"/>
              <a:t>e-commerce </a:t>
            </a:r>
            <a:r>
              <a:rPr lang="en-GB" sz="2000" dirty="0"/>
              <a:t>system and the security measures that should be put in </a:t>
            </a:r>
            <a:r>
              <a:rPr lang="en-GB" sz="2000" dirty="0" smtClean="0"/>
              <a:t>place.</a:t>
            </a:r>
          </a:p>
          <a:p>
            <a:r>
              <a:rPr lang="en-GB" sz="1800" b="1" dirty="0"/>
              <a:t>M3 - Provide annotated planning documentation for your e-commerce strategy</a:t>
            </a:r>
          </a:p>
          <a:p>
            <a:r>
              <a:rPr lang="en-GB" sz="2000" dirty="0" smtClean="0"/>
              <a:t>Once </a:t>
            </a:r>
            <a:r>
              <a:rPr lang="en-GB" sz="2000" dirty="0"/>
              <a:t>the learners have carried out their research they could provide feedback to the group informing them of their findings and also reviewing the site plans and documentation created by others. </a:t>
            </a:r>
          </a:p>
          <a:p>
            <a:r>
              <a:rPr lang="en-GB" sz="1800" b="1" dirty="0" smtClean="0"/>
              <a:t>D2 </a:t>
            </a:r>
            <a:r>
              <a:rPr lang="en-GB" sz="1800" b="1" dirty="0"/>
              <a:t>- Evaluate your e-commerce strategy</a:t>
            </a:r>
          </a:p>
          <a:p>
            <a:r>
              <a:rPr lang="en-GB" sz="2000" dirty="0" smtClean="0"/>
              <a:t>One </a:t>
            </a:r>
            <a:r>
              <a:rPr lang="en-GB" sz="2000" dirty="0"/>
              <a:t>final group discussion would be to evaluate the group’s findings to ensure that the criteria identified would be suitable for a commercial strategy.</a:t>
            </a:r>
            <a:endParaRPr lang="en-GB" sz="1800" dirty="0" smtClean="0"/>
          </a:p>
        </p:txBody>
      </p:sp>
      <p:sp>
        <p:nvSpPr>
          <p:cNvPr id="3" name="Title 2"/>
          <p:cNvSpPr>
            <a:spLocks noGrp="1"/>
          </p:cNvSpPr>
          <p:nvPr>
            <p:ph type="title"/>
          </p:nvPr>
        </p:nvSpPr>
        <p:spPr>
          <a:xfrm>
            <a:off x="446856" y="116632"/>
            <a:ext cx="8229600" cy="850106"/>
          </a:xfrm>
        </p:spPr>
        <p:txBody>
          <a:bodyPr>
            <a:normAutofit fontScale="90000"/>
          </a:bodyPr>
          <a:lstStyle/>
          <a:p>
            <a:r>
              <a:rPr lang="en-GB" dirty="0" smtClean="0"/>
              <a:t>Assessment Criteria P6, M3 and D2</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GB" sz="1700" dirty="0" smtClean="0"/>
              <a:t>The </a:t>
            </a:r>
            <a:r>
              <a:rPr lang="en-GB" sz="1700" dirty="0"/>
              <a:t>assessment criterion </a:t>
            </a:r>
            <a:r>
              <a:rPr lang="en-GB" sz="1700" b="1" dirty="0"/>
              <a:t>P6</a:t>
            </a:r>
            <a:r>
              <a:rPr lang="en-GB" sz="1700" dirty="0"/>
              <a:t> should be evidenced by the learner planning an e-commerce strategy. The learner should include details on the client, target audience and purpose for the e-commerce strategy. They would need to create a brief site map to show the structure of the website and identify components and facilities that the website would have as well as hosting options, advertising and a realistic estimate of the costs involved. </a:t>
            </a:r>
          </a:p>
          <a:p>
            <a:r>
              <a:rPr lang="en-GB" sz="1700" dirty="0"/>
              <a:t>The merit criterion </a:t>
            </a:r>
            <a:r>
              <a:rPr lang="en-GB" sz="1700" b="1" dirty="0"/>
              <a:t>M3</a:t>
            </a:r>
            <a:r>
              <a:rPr lang="en-GB" sz="1700" dirty="0"/>
              <a:t> could be evidenced by the learner adding details to the outline strategy plan providing examples e.g. identifying which web host they would recommend. They should also provide a range of documentation such as layouts and descriptions for each of the webpages, image details, assets and any house style that would be used</a:t>
            </a:r>
            <a:r>
              <a:rPr lang="en-GB" sz="1700" dirty="0" smtClean="0"/>
              <a:t>.</a:t>
            </a:r>
            <a:endParaRPr lang="en-GB" sz="1700" dirty="0"/>
          </a:p>
          <a:p>
            <a:r>
              <a:rPr lang="en-GB" sz="1700" dirty="0"/>
              <a:t>The distinction criterion </a:t>
            </a:r>
            <a:r>
              <a:rPr lang="en-GB" sz="1700" b="1" dirty="0"/>
              <a:t>D2</a:t>
            </a:r>
            <a:r>
              <a:rPr lang="en-GB" sz="1700" dirty="0"/>
              <a:t> should be evidenced by the learner evaluating the e-commerce strategy plan that they have created. The evaluation needs to show that they have evaluated each section of their e-commerce strategy plan, justifying the decisions they made. The learner should also review the various items of documentation that they have created suggesting possible improvements to the site plan, storyboards etc. This could be evidenced as a report.</a:t>
            </a:r>
          </a:p>
        </p:txBody>
      </p:sp>
      <p:sp>
        <p:nvSpPr>
          <p:cNvPr id="3" name="Title 2"/>
          <p:cNvSpPr>
            <a:spLocks noGrp="1"/>
          </p:cNvSpPr>
          <p:nvPr>
            <p:ph type="title"/>
          </p:nvPr>
        </p:nvSpPr>
        <p:spPr/>
        <p:txBody>
          <a:bodyPr>
            <a:normAutofit/>
          </a:bodyPr>
          <a:lstStyle/>
          <a:p>
            <a:r>
              <a:rPr lang="en-GB" dirty="0"/>
              <a:t>Assessment Criteria P6, M3, D2 </a:t>
            </a:r>
          </a:p>
        </p:txBody>
      </p:sp>
    </p:spTree>
    <p:extLst>
      <p:ext uri="{BB962C8B-B14F-4D97-AF65-F5344CB8AC3E}">
        <p14:creationId xmlns:p14="http://schemas.microsoft.com/office/powerpoint/2010/main" val="1401700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00599"/>
          </a:xfrm>
        </p:spPr>
        <p:txBody>
          <a:bodyPr>
            <a:normAutofit lnSpcReduction="10000"/>
          </a:bodyPr>
          <a:lstStyle/>
          <a:p>
            <a:r>
              <a:rPr lang="en-GB" b="1" dirty="0" smtClean="0"/>
              <a:t>Task 1 – P6.1 - </a:t>
            </a:r>
            <a:r>
              <a:rPr lang="en-GB" dirty="0" smtClean="0"/>
              <a:t>Using the </a:t>
            </a:r>
            <a:r>
              <a:rPr lang="en-GB" dirty="0" smtClean="0">
                <a:hlinkClick r:id="rId2" action="ppaction://hlinkfile"/>
              </a:rPr>
              <a:t>Document Provided</a:t>
            </a:r>
            <a:r>
              <a:rPr lang="en-GB" dirty="0" smtClean="0"/>
              <a:t>, produce an e-commerce strategy that takes into consideration all the proposal and costing needs of you client using the following sections:</a:t>
            </a:r>
          </a:p>
          <a:p>
            <a:pPr>
              <a:tabLst>
                <a:tab pos="1162050" algn="l"/>
              </a:tabLst>
            </a:pPr>
            <a:r>
              <a:rPr lang="en-GB" dirty="0"/>
              <a:t>1.1	</a:t>
            </a:r>
            <a:r>
              <a:rPr lang="en-GB" dirty="0" smtClean="0"/>
              <a:t>Client</a:t>
            </a:r>
            <a:endParaRPr lang="en-GB" dirty="0"/>
          </a:p>
          <a:p>
            <a:pPr>
              <a:tabLst>
                <a:tab pos="1162050" algn="l"/>
              </a:tabLst>
            </a:pPr>
            <a:r>
              <a:rPr lang="en-GB" dirty="0"/>
              <a:t>1.2	</a:t>
            </a:r>
            <a:r>
              <a:rPr lang="en-GB" dirty="0" smtClean="0"/>
              <a:t>Purpose</a:t>
            </a:r>
            <a:endParaRPr lang="en-GB" dirty="0"/>
          </a:p>
          <a:p>
            <a:pPr>
              <a:tabLst>
                <a:tab pos="1162050" algn="l"/>
              </a:tabLst>
            </a:pPr>
            <a:r>
              <a:rPr lang="en-GB" dirty="0"/>
              <a:t>1.3	</a:t>
            </a:r>
            <a:r>
              <a:rPr lang="en-GB" dirty="0" smtClean="0"/>
              <a:t>Target </a:t>
            </a:r>
            <a:r>
              <a:rPr lang="en-GB" dirty="0"/>
              <a:t>Audience </a:t>
            </a:r>
          </a:p>
          <a:p>
            <a:pPr>
              <a:tabLst>
                <a:tab pos="1162050" algn="l"/>
              </a:tabLst>
            </a:pPr>
            <a:r>
              <a:rPr lang="en-GB" dirty="0"/>
              <a:t>1.4	</a:t>
            </a:r>
            <a:r>
              <a:rPr lang="en-GB" dirty="0" smtClean="0"/>
              <a:t>Objectives</a:t>
            </a:r>
            <a:endParaRPr lang="en-GB" dirty="0"/>
          </a:p>
          <a:p>
            <a:pPr>
              <a:tabLst>
                <a:tab pos="1162050" algn="l"/>
              </a:tabLst>
            </a:pPr>
            <a:r>
              <a:rPr lang="en-GB" dirty="0"/>
              <a:t>1.5	</a:t>
            </a:r>
            <a:r>
              <a:rPr lang="en-GB" dirty="0" smtClean="0"/>
              <a:t>Mission</a:t>
            </a:r>
            <a:endParaRPr lang="en-GB" dirty="0"/>
          </a:p>
          <a:p>
            <a:pPr>
              <a:tabLst>
                <a:tab pos="1162050" algn="l"/>
              </a:tabLst>
            </a:pPr>
            <a:r>
              <a:rPr lang="en-GB" dirty="0"/>
              <a:t>1.6 	Keys to Success</a:t>
            </a:r>
          </a:p>
          <a:p>
            <a:pPr>
              <a:tabLst>
                <a:tab pos="1162050" algn="l"/>
              </a:tabLst>
            </a:pPr>
            <a:r>
              <a:rPr lang="en-GB" dirty="0" smtClean="0"/>
              <a:t>1.7</a:t>
            </a:r>
            <a:r>
              <a:rPr lang="en-GB" dirty="0"/>
              <a:t>	</a:t>
            </a:r>
            <a:r>
              <a:rPr lang="en-GB" dirty="0" smtClean="0"/>
              <a:t>Company </a:t>
            </a:r>
            <a:r>
              <a:rPr lang="en-GB" dirty="0"/>
              <a:t>Start-up Summary </a:t>
            </a:r>
            <a:endParaRPr lang="en-GB" dirty="0" smtClean="0"/>
          </a:p>
          <a:p>
            <a:pPr>
              <a:tabLst>
                <a:tab pos="1162050" algn="l"/>
              </a:tabLst>
            </a:pPr>
            <a:r>
              <a:rPr lang="en-GB" dirty="0" smtClean="0"/>
              <a:t>1.8	Milestones</a:t>
            </a:r>
          </a:p>
        </p:txBody>
      </p:sp>
      <p:sp>
        <p:nvSpPr>
          <p:cNvPr id="3" name="Title 2"/>
          <p:cNvSpPr>
            <a:spLocks noGrp="1"/>
          </p:cNvSpPr>
          <p:nvPr>
            <p:ph type="title"/>
          </p:nvPr>
        </p:nvSpPr>
        <p:spPr/>
        <p:txBody>
          <a:bodyPr>
            <a:noAutofit/>
          </a:bodyPr>
          <a:lstStyle/>
          <a:p>
            <a:r>
              <a:rPr lang="en-GB" sz="2400" dirty="0" smtClean="0"/>
              <a:t>LO5 </a:t>
            </a:r>
            <a:r>
              <a:rPr lang="en-GB" sz="2400" dirty="0"/>
              <a:t>- Be able to instigate an e-commerce strategy</a:t>
            </a:r>
          </a:p>
        </p:txBody>
      </p:sp>
    </p:spTree>
    <p:extLst>
      <p:ext uri="{BB962C8B-B14F-4D97-AF65-F5344CB8AC3E}">
        <p14:creationId xmlns:p14="http://schemas.microsoft.com/office/powerpoint/2010/main" val="502686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00599"/>
          </a:xfrm>
        </p:spPr>
        <p:txBody>
          <a:bodyPr>
            <a:normAutofit lnSpcReduction="10000"/>
          </a:bodyPr>
          <a:lstStyle/>
          <a:p>
            <a:r>
              <a:rPr lang="en-GB" b="1" dirty="0" smtClean="0"/>
              <a:t>Task 2 – P6.2 - </a:t>
            </a:r>
            <a:r>
              <a:rPr lang="en-GB" dirty="0" smtClean="0"/>
              <a:t>Using the </a:t>
            </a:r>
            <a:r>
              <a:rPr lang="en-GB" dirty="0" smtClean="0">
                <a:hlinkClick r:id="rId2" action="ppaction://hlinkfile"/>
              </a:rPr>
              <a:t>Document Provided</a:t>
            </a:r>
            <a:r>
              <a:rPr lang="en-GB" dirty="0" smtClean="0"/>
              <a:t>, produce an e-commerce strategy that takes into consideration the structure of your e-commerce proposal using the following sections:</a:t>
            </a:r>
          </a:p>
          <a:p>
            <a:pPr marL="990600" indent="-533400"/>
            <a:r>
              <a:rPr lang="en-GB" dirty="0" smtClean="0"/>
              <a:t>2.1	Structure </a:t>
            </a:r>
            <a:r>
              <a:rPr lang="en-GB" dirty="0"/>
              <a:t>of website - site plan</a:t>
            </a:r>
          </a:p>
          <a:p>
            <a:pPr marL="990600" indent="-533400"/>
            <a:r>
              <a:rPr lang="en-GB" dirty="0"/>
              <a:t>2.2	Navigation design</a:t>
            </a:r>
          </a:p>
          <a:p>
            <a:pPr marL="990600" indent="-533400"/>
            <a:r>
              <a:rPr lang="en-GB" dirty="0"/>
              <a:t>2.3	Site map</a:t>
            </a:r>
          </a:p>
          <a:p>
            <a:pPr marL="990600" indent="-533400"/>
            <a:r>
              <a:rPr lang="en-GB" dirty="0"/>
              <a:t>2.4	</a:t>
            </a:r>
            <a:r>
              <a:rPr lang="en-GB" dirty="0" err="1"/>
              <a:t>Housestyle</a:t>
            </a:r>
            <a:endParaRPr lang="en-GB" dirty="0"/>
          </a:p>
          <a:p>
            <a:pPr marL="990600" indent="-533400"/>
            <a:r>
              <a:rPr lang="en-GB" dirty="0"/>
              <a:t>2.5	Content</a:t>
            </a:r>
          </a:p>
          <a:p>
            <a:pPr marL="990600" indent="-533400"/>
            <a:r>
              <a:rPr lang="en-GB" dirty="0"/>
              <a:t>2.5	Storyboards – Page Plans</a:t>
            </a:r>
          </a:p>
          <a:p>
            <a:pPr marL="990600" indent="-533400"/>
            <a:r>
              <a:rPr lang="en-GB" dirty="0"/>
              <a:t>2.6	Image and Product </a:t>
            </a:r>
            <a:r>
              <a:rPr lang="en-GB" dirty="0" smtClean="0"/>
              <a:t>Details</a:t>
            </a:r>
          </a:p>
          <a:p>
            <a:pPr marL="990600" indent="-533400"/>
            <a:r>
              <a:rPr lang="en-GB" dirty="0" smtClean="0"/>
              <a:t>2.7	Components </a:t>
            </a:r>
            <a:r>
              <a:rPr lang="en-GB" dirty="0"/>
              <a:t>and facilities e.g. product information, ordering and payment services</a:t>
            </a:r>
          </a:p>
          <a:p>
            <a:endParaRPr lang="en-GB" dirty="0" smtClean="0"/>
          </a:p>
        </p:txBody>
      </p:sp>
      <p:sp>
        <p:nvSpPr>
          <p:cNvPr id="3" name="Title 2"/>
          <p:cNvSpPr>
            <a:spLocks noGrp="1"/>
          </p:cNvSpPr>
          <p:nvPr>
            <p:ph type="title"/>
          </p:nvPr>
        </p:nvSpPr>
        <p:spPr/>
        <p:txBody>
          <a:bodyPr>
            <a:noAutofit/>
          </a:bodyPr>
          <a:lstStyle/>
          <a:p>
            <a:r>
              <a:rPr lang="en-GB" sz="2400" dirty="0" smtClean="0"/>
              <a:t>LO5 </a:t>
            </a:r>
            <a:r>
              <a:rPr lang="en-GB" sz="2400" dirty="0"/>
              <a:t>- Be able to instigate an e-commerce strategy</a:t>
            </a:r>
          </a:p>
        </p:txBody>
      </p:sp>
    </p:spTree>
    <p:extLst>
      <p:ext uri="{BB962C8B-B14F-4D97-AF65-F5344CB8AC3E}">
        <p14:creationId xmlns:p14="http://schemas.microsoft.com/office/powerpoint/2010/main" val="1493599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00599"/>
          </a:xfrm>
        </p:spPr>
        <p:txBody>
          <a:bodyPr>
            <a:normAutofit/>
          </a:bodyPr>
          <a:lstStyle/>
          <a:p>
            <a:r>
              <a:rPr lang="en-GB" b="1" dirty="0" smtClean="0"/>
              <a:t>Task 3 – M3.1 - </a:t>
            </a:r>
            <a:r>
              <a:rPr lang="en-GB" dirty="0" smtClean="0"/>
              <a:t>Using the </a:t>
            </a:r>
            <a:r>
              <a:rPr lang="en-GB" dirty="0" smtClean="0">
                <a:hlinkClick r:id="rId2" action="ppaction://hlinkfile"/>
              </a:rPr>
              <a:t>Document Provided</a:t>
            </a:r>
            <a:r>
              <a:rPr lang="en-GB" dirty="0" smtClean="0"/>
              <a:t>, produce an e-commerce strategy that takes into </a:t>
            </a:r>
            <a:r>
              <a:rPr lang="en-GB" dirty="0"/>
              <a:t>consideration website hosting </a:t>
            </a:r>
            <a:r>
              <a:rPr lang="en-GB" dirty="0" smtClean="0"/>
              <a:t>needs of you client using the following sections:</a:t>
            </a:r>
          </a:p>
          <a:p>
            <a:pPr marL="723900" indent="-361950"/>
            <a:r>
              <a:rPr lang="en-GB" dirty="0"/>
              <a:t>3.1	</a:t>
            </a:r>
            <a:r>
              <a:rPr lang="en-GB" dirty="0" smtClean="0"/>
              <a:t>Website </a:t>
            </a:r>
            <a:r>
              <a:rPr lang="en-GB" dirty="0"/>
              <a:t>hosting e.g. choice of ISP</a:t>
            </a:r>
          </a:p>
          <a:p>
            <a:pPr marL="723900" indent="-361950"/>
            <a:r>
              <a:rPr lang="en-GB" dirty="0"/>
              <a:t>3.2	</a:t>
            </a:r>
            <a:r>
              <a:rPr lang="en-GB" dirty="0" smtClean="0"/>
              <a:t>Reasons </a:t>
            </a:r>
            <a:r>
              <a:rPr lang="en-GB" dirty="0"/>
              <a:t>for ISP choice </a:t>
            </a:r>
          </a:p>
          <a:p>
            <a:pPr marL="723900" indent="-361950"/>
            <a:r>
              <a:rPr lang="en-GB" dirty="0"/>
              <a:t>3.3	</a:t>
            </a:r>
            <a:r>
              <a:rPr lang="en-GB" dirty="0" smtClean="0"/>
              <a:t>Website </a:t>
            </a:r>
            <a:r>
              <a:rPr lang="en-GB" dirty="0"/>
              <a:t>Variables (Use of PHP, </a:t>
            </a:r>
            <a:r>
              <a:rPr lang="en-GB" dirty="0" err="1"/>
              <a:t>MySql</a:t>
            </a:r>
            <a:r>
              <a:rPr lang="en-GB" dirty="0"/>
              <a:t>, Flash etc.)</a:t>
            </a:r>
          </a:p>
          <a:p>
            <a:pPr marL="723900" indent="-361950"/>
            <a:r>
              <a:rPr lang="en-GB" dirty="0"/>
              <a:t>3.4	</a:t>
            </a:r>
            <a:r>
              <a:rPr lang="en-GB" dirty="0" smtClean="0"/>
              <a:t>Services </a:t>
            </a:r>
            <a:r>
              <a:rPr lang="en-GB" dirty="0"/>
              <a:t>available e.g. PayPal, </a:t>
            </a:r>
            <a:r>
              <a:rPr lang="en-GB" dirty="0" err="1"/>
              <a:t>NoChex</a:t>
            </a:r>
            <a:r>
              <a:rPr lang="en-GB" dirty="0"/>
              <a:t>, credit or debit cards, </a:t>
            </a:r>
            <a:r>
              <a:rPr lang="en-GB" dirty="0" err="1"/>
              <a:t>securepay</a:t>
            </a:r>
            <a:r>
              <a:rPr lang="en-GB" dirty="0"/>
              <a:t>.</a:t>
            </a:r>
          </a:p>
          <a:p>
            <a:endParaRPr lang="en-GB" dirty="0" smtClean="0"/>
          </a:p>
        </p:txBody>
      </p:sp>
      <p:sp>
        <p:nvSpPr>
          <p:cNvPr id="3" name="Title 2"/>
          <p:cNvSpPr>
            <a:spLocks noGrp="1"/>
          </p:cNvSpPr>
          <p:nvPr>
            <p:ph type="title"/>
          </p:nvPr>
        </p:nvSpPr>
        <p:spPr/>
        <p:txBody>
          <a:bodyPr>
            <a:noAutofit/>
          </a:bodyPr>
          <a:lstStyle/>
          <a:p>
            <a:r>
              <a:rPr lang="en-GB" sz="2400" dirty="0" smtClean="0"/>
              <a:t>LO5 </a:t>
            </a:r>
            <a:r>
              <a:rPr lang="en-GB" sz="2400" dirty="0"/>
              <a:t>- Be able to instigate an e-commerce strategy</a:t>
            </a:r>
          </a:p>
        </p:txBody>
      </p:sp>
    </p:spTree>
    <p:extLst>
      <p:ext uri="{BB962C8B-B14F-4D97-AF65-F5344CB8AC3E}">
        <p14:creationId xmlns:p14="http://schemas.microsoft.com/office/powerpoint/2010/main" val="39265015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00599"/>
          </a:xfrm>
        </p:spPr>
        <p:txBody>
          <a:bodyPr>
            <a:normAutofit/>
          </a:bodyPr>
          <a:lstStyle/>
          <a:p>
            <a:r>
              <a:rPr lang="en-GB" b="1" dirty="0"/>
              <a:t>Task </a:t>
            </a:r>
            <a:r>
              <a:rPr lang="en-GB" b="1" dirty="0" smtClean="0"/>
              <a:t>4 </a:t>
            </a:r>
            <a:r>
              <a:rPr lang="en-GB" b="1" dirty="0"/>
              <a:t>– </a:t>
            </a:r>
            <a:r>
              <a:rPr lang="en-GB" b="1" dirty="0" smtClean="0"/>
              <a:t>P6.4 </a:t>
            </a:r>
            <a:r>
              <a:rPr lang="en-GB" b="1" dirty="0"/>
              <a:t>- </a:t>
            </a:r>
            <a:r>
              <a:rPr lang="en-GB" dirty="0" smtClean="0"/>
              <a:t>Using the </a:t>
            </a:r>
            <a:r>
              <a:rPr lang="en-GB" dirty="0" smtClean="0">
                <a:hlinkClick r:id="rId2" action="ppaction://hlinkfile"/>
              </a:rPr>
              <a:t>Document Provided</a:t>
            </a:r>
            <a:r>
              <a:rPr lang="en-GB" dirty="0" smtClean="0"/>
              <a:t>, produce an e-commerce strategy that takes into consideration the advertising needs of you client using the following sections:</a:t>
            </a:r>
          </a:p>
          <a:p>
            <a:pPr marL="895350" indent="-347663"/>
            <a:r>
              <a:rPr lang="en-GB" dirty="0"/>
              <a:t>4.1	SEO</a:t>
            </a:r>
          </a:p>
          <a:p>
            <a:pPr marL="895350" indent="-347663"/>
            <a:r>
              <a:rPr lang="en-GB" dirty="0"/>
              <a:t>4.2	SEM</a:t>
            </a:r>
          </a:p>
          <a:p>
            <a:pPr marL="895350" indent="-347663"/>
            <a:r>
              <a:rPr lang="en-GB" dirty="0"/>
              <a:t>4.3	Banner Ads</a:t>
            </a:r>
          </a:p>
          <a:p>
            <a:pPr marL="895350" indent="-347663"/>
            <a:r>
              <a:rPr lang="en-GB" dirty="0"/>
              <a:t>4.4	Email Marketing</a:t>
            </a:r>
          </a:p>
          <a:p>
            <a:endParaRPr lang="en-GB" dirty="0" smtClean="0"/>
          </a:p>
        </p:txBody>
      </p:sp>
      <p:sp>
        <p:nvSpPr>
          <p:cNvPr id="3" name="Title 2"/>
          <p:cNvSpPr>
            <a:spLocks noGrp="1"/>
          </p:cNvSpPr>
          <p:nvPr>
            <p:ph type="title"/>
          </p:nvPr>
        </p:nvSpPr>
        <p:spPr/>
        <p:txBody>
          <a:bodyPr>
            <a:noAutofit/>
          </a:bodyPr>
          <a:lstStyle/>
          <a:p>
            <a:r>
              <a:rPr lang="en-GB" sz="2400" dirty="0" smtClean="0"/>
              <a:t>LO5 </a:t>
            </a:r>
            <a:r>
              <a:rPr lang="en-GB" sz="2400" dirty="0"/>
              <a:t>- Be able to instigate an e-commerce strategy</a:t>
            </a:r>
          </a:p>
        </p:txBody>
      </p:sp>
    </p:spTree>
    <p:extLst>
      <p:ext uri="{BB962C8B-B14F-4D97-AF65-F5344CB8AC3E}">
        <p14:creationId xmlns:p14="http://schemas.microsoft.com/office/powerpoint/2010/main" val="2771254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00599"/>
          </a:xfrm>
        </p:spPr>
        <p:txBody>
          <a:bodyPr>
            <a:normAutofit/>
          </a:bodyPr>
          <a:lstStyle/>
          <a:p>
            <a:r>
              <a:rPr lang="en-GB" b="1" dirty="0"/>
              <a:t>Task </a:t>
            </a:r>
            <a:r>
              <a:rPr lang="en-GB" b="1" dirty="0" smtClean="0"/>
              <a:t>5 </a:t>
            </a:r>
            <a:r>
              <a:rPr lang="en-GB" b="1" dirty="0"/>
              <a:t>– </a:t>
            </a:r>
            <a:r>
              <a:rPr lang="en-GB" b="1" dirty="0" smtClean="0"/>
              <a:t>P6.5 </a:t>
            </a:r>
            <a:r>
              <a:rPr lang="en-GB" b="1" dirty="0"/>
              <a:t>- </a:t>
            </a:r>
            <a:r>
              <a:rPr lang="en-GB" dirty="0" smtClean="0"/>
              <a:t>Using the </a:t>
            </a:r>
            <a:r>
              <a:rPr lang="en-GB" dirty="0" smtClean="0">
                <a:hlinkClick r:id="rId2" action="ppaction://hlinkfile"/>
              </a:rPr>
              <a:t>Document Provided</a:t>
            </a:r>
            <a:r>
              <a:rPr lang="en-GB" dirty="0" smtClean="0"/>
              <a:t>, produce an e-commerce strategy that takes into consideration the setup, maintenance and costing needs of you client using the following sections:</a:t>
            </a:r>
          </a:p>
          <a:p>
            <a:pPr marL="895350" indent="-438150"/>
            <a:r>
              <a:rPr lang="en-GB" dirty="0"/>
              <a:t>5.1	Setup</a:t>
            </a:r>
          </a:p>
          <a:p>
            <a:pPr marL="895350" indent="-438150"/>
            <a:r>
              <a:rPr lang="en-GB" dirty="0"/>
              <a:t>5.2	Maintenance</a:t>
            </a:r>
          </a:p>
          <a:p>
            <a:pPr marL="895350" indent="-438150"/>
            <a:r>
              <a:rPr lang="en-GB" dirty="0"/>
              <a:t>5.3	Security</a:t>
            </a:r>
          </a:p>
          <a:p>
            <a:pPr marL="895350" indent="-438150"/>
            <a:r>
              <a:rPr lang="en-GB" dirty="0"/>
              <a:t>5.4	Advertising costs</a:t>
            </a:r>
          </a:p>
          <a:p>
            <a:endParaRPr lang="en-GB" dirty="0" smtClean="0"/>
          </a:p>
        </p:txBody>
      </p:sp>
      <p:sp>
        <p:nvSpPr>
          <p:cNvPr id="3" name="Title 2"/>
          <p:cNvSpPr>
            <a:spLocks noGrp="1"/>
          </p:cNvSpPr>
          <p:nvPr>
            <p:ph type="title"/>
          </p:nvPr>
        </p:nvSpPr>
        <p:spPr/>
        <p:txBody>
          <a:bodyPr>
            <a:noAutofit/>
          </a:bodyPr>
          <a:lstStyle/>
          <a:p>
            <a:r>
              <a:rPr lang="en-GB" sz="2400" dirty="0" smtClean="0"/>
              <a:t>LO5 </a:t>
            </a:r>
            <a:r>
              <a:rPr lang="en-GB" sz="2400" dirty="0"/>
              <a:t>- Be able to instigate an e-commerce strategy</a:t>
            </a:r>
          </a:p>
        </p:txBody>
      </p:sp>
    </p:spTree>
    <p:extLst>
      <p:ext uri="{BB962C8B-B14F-4D97-AF65-F5344CB8AC3E}">
        <p14:creationId xmlns:p14="http://schemas.microsoft.com/office/powerpoint/2010/main" val="25039369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9874</TotalTime>
  <Words>1134</Words>
  <Application>Microsoft Office PowerPoint</Application>
  <PresentationFormat>On-screen Show (4:3)</PresentationFormat>
  <Paragraphs>125</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Unit 06</vt:lpstr>
      <vt:lpstr>LO4 - Assessment Criteria</vt:lpstr>
      <vt:lpstr>Assessment Criteria P6, M3 and D2</vt:lpstr>
      <vt:lpstr>Assessment Criteria P6, M3, D2 </vt:lpstr>
      <vt:lpstr>LO5 - Be able to instigate an e-commerce strategy</vt:lpstr>
      <vt:lpstr>LO5 - Be able to instigate an e-commerce strategy</vt:lpstr>
      <vt:lpstr>LO5 - Be able to instigate an e-commerce strategy</vt:lpstr>
      <vt:lpstr>LO5 - Be able to instigate an e-commerce strategy</vt:lpstr>
      <vt:lpstr>LO5 - Be able to instigate an e-commerce strategy</vt:lpstr>
      <vt:lpstr>LO5 - Be able to instigate an e-commerce strategy</vt:lpstr>
      <vt:lpstr>LO5 - Be able to instigate an e-commerce strategy - Evaluation</vt:lpstr>
      <vt:lpstr>LO4 - Be able to instigate an e-commerce strategy</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197</cp:revision>
  <dcterms:created xsi:type="dcterms:W3CDTF">2010-12-28T13:51:34Z</dcterms:created>
  <dcterms:modified xsi:type="dcterms:W3CDTF">2013-12-25T11:10:36Z</dcterms:modified>
</cp:coreProperties>
</file>